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60" r:id="rId3"/>
    <p:sldId id="261" r:id="rId4"/>
    <p:sldId id="270" r:id="rId5"/>
    <p:sldId id="262" r:id="rId6"/>
    <p:sldId id="263" r:id="rId7"/>
    <p:sldId id="264" r:id="rId8"/>
    <p:sldId id="265" r:id="rId9"/>
    <p:sldId id="273" r:id="rId10"/>
    <p:sldId id="268" r:id="rId11"/>
    <p:sldId id="269" r:id="rId12"/>
    <p:sldId id="258" r:id="rId13"/>
    <p:sldId id="267" r:id="rId14"/>
    <p:sldId id="274" r:id="rId15"/>
    <p:sldId id="266" r:id="rId16"/>
    <p:sldId id="259" r:id="rId17"/>
    <p:sldId id="281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10-23T17:35:43.67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42661-5E82-4454-AB38-02A7D512629D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47A38-C240-4225-96E4-A3D4B3B1D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B15F2-8CF8-4B55-B66B-B9897FEC111F}" type="datetimeFigureOut">
              <a:rPr lang="ru-RU" smtClean="0"/>
              <a:pPr/>
              <a:t>22.01.2010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CF138-0600-43BC-B2E4-D4715CA77E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cover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1;&#1086;&#1081;&#1094;&#1086;&#1074;&#1072;\&#1056;&#1072;&#1073;&#1086;&#1095;&#1080;&#1081;%20&#1089;&#1090;&#1086;&#1083;\&#1074;&#1080;&#1076;&#1077;&#1086;%20&#1074;&#1091;&#1083;&#1082;&#1072;&#1085;&#1099;\Etna.avi" TargetMode="Externa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1;&#1086;&#1081;&#1094;&#1086;&#1074;&#1072;\&#1056;&#1072;&#1073;&#1086;&#1095;&#1080;&#1081;%20&#1089;&#1090;&#1086;&#1083;\&#1074;&#1080;&#1076;&#1077;&#1086;%20&#1074;&#1091;&#1083;&#1082;&#1072;&#1085;&#1099;\Hawaii.avi" TargetMode="Externa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1;&#1086;&#1081;&#1094;&#1086;&#1074;&#1072;\&#1056;&#1072;&#1073;&#1086;&#1095;&#1080;&#1081;%20&#1089;&#1090;&#1086;&#1083;\&#1074;&#1080;&#1076;&#1077;&#1086;%20&#1074;&#1091;&#1083;&#1082;&#1072;&#1085;&#1099;\Iceland.avi" TargetMode="Externa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47" cy="691160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71868" y="5429240"/>
            <a:ext cx="5572132" cy="1428760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solidFill>
                  <a:srgbClr val="00B0F0"/>
                </a:solidFill>
                <a:latin typeface="Comic Sans MS" pitchFamily="66" charset="0"/>
              </a:rPr>
              <a:t>Вулканы</a:t>
            </a:r>
            <a:endParaRPr lang="ru-RU" sz="88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hecker dir="vert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F0"/>
                </a:solidFill>
                <a:latin typeface="Comic Sans MS" pitchFamily="66" charset="0"/>
              </a:rPr>
              <a:t>Вулканы бывают:</a:t>
            </a:r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rgbClr val="00B0F0"/>
                </a:solidFill>
                <a:latin typeface="Comic Sans MS" pitchFamily="66" charset="0"/>
              </a:rPr>
              <a:t>(по активности)</a:t>
            </a:r>
            <a:endParaRPr lang="ru-RU" sz="48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latin typeface="Comic Sans MS" pitchFamily="66" charset="0"/>
              </a:rPr>
              <a:t>ДЕЙСТВУЮЩИЕ</a:t>
            </a:r>
          </a:p>
          <a:p>
            <a:r>
              <a:rPr lang="ru-RU" sz="6600" b="1" dirty="0" smtClean="0">
                <a:solidFill>
                  <a:srgbClr val="0070C0"/>
                </a:solidFill>
                <a:latin typeface="Comic Sans MS" pitchFamily="66" charset="0"/>
              </a:rPr>
              <a:t>ПОТУХШИЕ</a:t>
            </a:r>
          </a:p>
          <a:p>
            <a:r>
              <a:rPr lang="ru-RU" sz="6600" b="1" dirty="0" smtClean="0">
                <a:solidFill>
                  <a:srgbClr val="0070C0"/>
                </a:solidFill>
                <a:latin typeface="Comic Sans MS" pitchFamily="66" charset="0"/>
              </a:rPr>
              <a:t>УСНУВШИЕ</a:t>
            </a:r>
            <a:endParaRPr lang="ru-RU" sz="6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43890" cy="1162050"/>
          </a:xfrm>
        </p:spPr>
        <p:txBody>
          <a:bodyPr>
            <a:norm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Comic Sans MS" pitchFamily="66" charset="0"/>
              </a:rPr>
              <a:t>Действующие вулканы.</a:t>
            </a:r>
            <a:endParaRPr lang="ru-RU" sz="5400" b="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0z1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49675" y="1643050"/>
            <a:ext cx="4762500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0034" y="1571612"/>
            <a:ext cx="3008313" cy="46910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Действующие вулканы</a:t>
            </a:r>
          </a:p>
          <a:p>
            <a:r>
              <a:rPr lang="ru-RU" sz="3200" dirty="0" smtClean="0">
                <a:latin typeface="Comic Sans MS" pitchFamily="66" charset="0"/>
              </a:rPr>
              <a:t>извержение которых происходит на памяти человечества.</a:t>
            </a:r>
          </a:p>
          <a:p>
            <a:endParaRPr lang="ru-RU" sz="3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Comic Sans MS" pitchFamily="66" charset="0"/>
              </a:rPr>
              <a:t>Потухшие вулканы .</a:t>
            </a:r>
            <a:endParaRPr lang="ru-RU" sz="60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Comic Sans MS" pitchFamily="66" charset="0"/>
              </a:rPr>
              <a:t>Потухшие вулканы – </a:t>
            </a:r>
            <a:r>
              <a:rPr lang="ru-RU" sz="4000" dirty="0" err="1" smtClean="0">
                <a:latin typeface="Comic Sans MS" pitchFamily="66" charset="0"/>
              </a:rPr>
              <a:t>вулканы</a:t>
            </a:r>
            <a:r>
              <a:rPr lang="ru-RU" sz="4000" dirty="0" smtClean="0">
                <a:latin typeface="Comic Sans MS" pitchFamily="66" charset="0"/>
              </a:rPr>
              <a:t>, </a:t>
            </a:r>
            <a:r>
              <a:rPr lang="ru-RU" sz="4000" dirty="0" err="1" smtClean="0">
                <a:latin typeface="Comic Sans MS" pitchFamily="66" charset="0"/>
              </a:rPr>
              <a:t>ко-торые</a:t>
            </a:r>
            <a:r>
              <a:rPr lang="ru-RU" sz="4000" dirty="0" smtClean="0">
                <a:latin typeface="Comic Sans MS" pitchFamily="66" charset="0"/>
              </a:rPr>
              <a:t> бездействуют уже много тысяч лет .</a:t>
            </a:r>
          </a:p>
        </p:txBody>
      </p:sp>
      <p:pic>
        <p:nvPicPr>
          <p:cNvPr id="16" name="Содержимое 15" descr="Рисунок1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94560" y="1643050"/>
            <a:ext cx="3711012" cy="4143403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28662" y="285728"/>
            <a:ext cx="7258072" cy="1162050"/>
          </a:xfrm>
        </p:spPr>
        <p:txBody>
          <a:bodyPr>
            <a:normAutofit fontScale="90000"/>
          </a:bodyPr>
          <a:lstStyle/>
          <a:p>
            <a:r>
              <a:rPr lang="ru-RU" sz="6600" b="0" dirty="0" smtClean="0">
                <a:solidFill>
                  <a:srgbClr val="00B0F0"/>
                </a:solidFill>
                <a:latin typeface="Comic Sans MS" pitchFamily="66" charset="0"/>
              </a:rPr>
              <a:t>Уснувшие вулканы</a:t>
            </a:r>
            <a:endParaRPr lang="ru-RU" sz="6600" b="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71834" cy="485778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Считаются потухшими и вдруг на-</a:t>
            </a:r>
          </a:p>
          <a:p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чинают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действо-</a:t>
            </a:r>
          </a:p>
          <a:p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вать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2" name="Содержимое 11" descr="Потухший вулка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40100" y="1599406"/>
            <a:ext cx="5081600" cy="4187048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F0"/>
                </a:solidFill>
                <a:latin typeface="Comic Sans MS" pitchFamily="66" charset="0"/>
              </a:rPr>
              <a:t>По местонахождению </a:t>
            </a:r>
            <a:br>
              <a:rPr lang="ru-RU" sz="48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4800" dirty="0" smtClean="0">
                <a:solidFill>
                  <a:srgbClr val="00B0F0"/>
                </a:solidFill>
                <a:latin typeface="Comic Sans MS" pitchFamily="66" charset="0"/>
              </a:rPr>
              <a:t>вулканы бывают:</a:t>
            </a:r>
            <a:endParaRPr lang="ru-RU" sz="48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7200" dirty="0" smtClean="0">
                <a:solidFill>
                  <a:srgbClr val="0070C0"/>
                </a:solidFill>
                <a:latin typeface="Comic Sans MS" pitchFamily="66" charset="0"/>
              </a:rPr>
              <a:t>Наземные</a:t>
            </a:r>
          </a:p>
          <a:p>
            <a:pPr>
              <a:buFont typeface="Wingdings" pitchFamily="2" charset="2"/>
              <a:buChar char="v"/>
            </a:pPr>
            <a:r>
              <a:rPr lang="ru-RU" sz="7200" dirty="0" smtClean="0">
                <a:solidFill>
                  <a:srgbClr val="0070C0"/>
                </a:solidFill>
                <a:latin typeface="Comic Sans MS" pitchFamily="66" charset="0"/>
              </a:rPr>
              <a:t>Подводные</a:t>
            </a:r>
          </a:p>
          <a:p>
            <a:pPr>
              <a:buFont typeface="Wingdings" pitchFamily="2" charset="2"/>
              <a:buChar char="v"/>
            </a:pPr>
            <a:r>
              <a:rPr lang="ru-RU" sz="7200" dirty="0" err="1" smtClean="0">
                <a:solidFill>
                  <a:srgbClr val="0070C0"/>
                </a:solidFill>
                <a:latin typeface="Comic Sans MS" pitchFamily="66" charset="0"/>
              </a:rPr>
              <a:t>Подледниковые</a:t>
            </a:r>
            <a:endParaRPr lang="ru-RU" sz="72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Подводно-надводный</a:t>
            </a:r>
            <a:b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вулкан </a:t>
            </a:r>
            <a:r>
              <a:rPr lang="ru-RU" dirty="0" err="1" smtClean="0">
                <a:solidFill>
                  <a:srgbClr val="00B0F0"/>
                </a:solidFill>
                <a:latin typeface="Comic Sans MS" pitchFamily="66" charset="0"/>
              </a:rPr>
              <a:t>Килауэа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(Гавайи)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Лишь 10-20% от общего числа действующих вулканов характерные подводные </a:t>
            </a:r>
            <a:r>
              <a:rPr lang="ru-RU" sz="2800" dirty="0" err="1" smtClean="0">
                <a:latin typeface="Comic Sans MS" pitchFamily="66" charset="0"/>
              </a:rPr>
              <a:t>изверже</a:t>
            </a:r>
            <a:r>
              <a:rPr lang="ru-RU" sz="2800" dirty="0" smtClean="0">
                <a:latin typeface="Comic Sans MS" pitchFamily="66" charset="0"/>
              </a:rPr>
              <a:t>-</a:t>
            </a:r>
          </a:p>
          <a:p>
            <a:pPr>
              <a:buNone/>
            </a:pPr>
            <a:r>
              <a:rPr lang="ru-RU" sz="2800" dirty="0" err="1" smtClean="0">
                <a:latin typeface="Comic Sans MS" pitchFamily="66" charset="0"/>
              </a:rPr>
              <a:t>ния</a:t>
            </a:r>
            <a:r>
              <a:rPr lang="ru-RU" sz="2800" dirty="0" smtClean="0">
                <a:latin typeface="Comic Sans MS" pitchFamily="66" charset="0"/>
              </a:rPr>
              <a:t> (речь только о тех, которые расположены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в непосредственной близи от материков).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10" name="Рисунок 9" descr="Рисунок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643050"/>
            <a:ext cx="3857652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Comic Sans MS" pitchFamily="66" charset="0"/>
              </a:rPr>
              <a:t>Грязевые вулканы .</a:t>
            </a:r>
            <a:endParaRPr lang="ru-RU" sz="60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грязь 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4282" y="1500174"/>
            <a:ext cx="3924328" cy="4256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00562" y="1214422"/>
            <a:ext cx="4186238" cy="5643578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Грязевые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вулканы – </a:t>
            </a:r>
            <a:r>
              <a:rPr lang="ru-RU" sz="2000" dirty="0" err="1" smtClean="0">
                <a:latin typeface="Comic Sans MS" pitchFamily="66" charset="0"/>
              </a:rPr>
              <a:t>гео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логическое  </a:t>
            </a:r>
            <a:r>
              <a:rPr lang="ru-RU" sz="2000" dirty="0" err="1" smtClean="0">
                <a:latin typeface="Comic Sans MS" pitchFamily="66" charset="0"/>
              </a:rPr>
              <a:t>образова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err="1" smtClean="0">
                <a:latin typeface="Comic Sans MS" pitchFamily="66" charset="0"/>
              </a:rPr>
              <a:t>ние</a:t>
            </a:r>
            <a:r>
              <a:rPr lang="ru-RU" sz="2000" dirty="0" smtClean="0">
                <a:latin typeface="Comic Sans MS" pitchFamily="66" charset="0"/>
              </a:rPr>
              <a:t> ,представляет собой 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отверстие или </a:t>
            </a:r>
            <a:r>
              <a:rPr lang="ru-RU" sz="2000" dirty="0" err="1" smtClean="0">
                <a:latin typeface="Comic Sans MS" pitchFamily="66" charset="0"/>
              </a:rPr>
              <a:t>углубле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err="1" smtClean="0">
                <a:latin typeface="Comic Sans MS" pitchFamily="66" charset="0"/>
              </a:rPr>
              <a:t>ние</a:t>
            </a:r>
            <a:r>
              <a:rPr lang="ru-RU" sz="2000" dirty="0" smtClean="0">
                <a:latin typeface="Comic Sans MS" pitchFamily="66" charset="0"/>
              </a:rPr>
              <a:t> на поверхности </a:t>
            </a:r>
            <a:r>
              <a:rPr lang="ru-RU" sz="2000" dirty="0" err="1" smtClean="0">
                <a:latin typeface="Comic Sans MS" pitchFamily="66" charset="0"/>
              </a:rPr>
              <a:t>зем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ли (</a:t>
            </a:r>
            <a:r>
              <a:rPr lang="ru-RU" sz="2000" dirty="0" err="1" smtClean="0">
                <a:latin typeface="Comic Sans MS" pitchFamily="66" charset="0"/>
              </a:rPr>
              <a:t>сальза</a:t>
            </a:r>
            <a:r>
              <a:rPr lang="ru-RU" sz="2000" dirty="0" smtClean="0">
                <a:latin typeface="Comic Sans MS" pitchFamily="66" charset="0"/>
              </a:rPr>
              <a:t>) либо кону-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сообразное возвышение 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с кратером (грязевая </a:t>
            </a:r>
            <a:r>
              <a:rPr lang="ru-RU" sz="2000" dirty="0" err="1" smtClean="0">
                <a:latin typeface="Comic Sans MS" pitchFamily="66" charset="0"/>
              </a:rPr>
              <a:t>соп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err="1" smtClean="0">
                <a:latin typeface="Comic Sans MS" pitchFamily="66" charset="0"/>
              </a:rPr>
              <a:t>ка</a:t>
            </a:r>
            <a:r>
              <a:rPr lang="ru-RU" sz="2000" dirty="0" smtClean="0">
                <a:latin typeface="Comic Sans MS" pitchFamily="66" charset="0"/>
              </a:rPr>
              <a:t>) , </a:t>
            </a:r>
            <a:r>
              <a:rPr lang="ru-RU" sz="2000" dirty="0" err="1" smtClean="0">
                <a:latin typeface="Comic Sans MS" pitchFamily="66" charset="0"/>
              </a:rPr>
              <a:t>макалуба</a:t>
            </a:r>
            <a:r>
              <a:rPr lang="ru-RU" sz="2000" dirty="0" smtClean="0">
                <a:latin typeface="Comic Sans MS" pitchFamily="66" charset="0"/>
              </a:rPr>
              <a:t> из которого 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постоянно, либо </a:t>
            </a:r>
            <a:r>
              <a:rPr lang="ru-RU" sz="2000" dirty="0" err="1" smtClean="0">
                <a:latin typeface="Comic Sans MS" pitchFamily="66" charset="0"/>
              </a:rPr>
              <a:t>переоди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чески на поверхность Земли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извергаются грязевые массы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и газы, часто сопровождаются</a:t>
            </a:r>
          </a:p>
          <a:p>
            <a:pPr algn="just">
              <a:buNone/>
            </a:pPr>
            <a:r>
              <a:rPr lang="ru-RU" sz="2000" dirty="0" smtClean="0">
                <a:latin typeface="Comic Sans MS" pitchFamily="66" charset="0"/>
              </a:rPr>
              <a:t>водой и нефтью.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Comic Sans MS" pitchFamily="66" charset="0"/>
              </a:rPr>
              <a:t>Схема распространения вулканов.</a:t>
            </a:r>
            <a:endParaRPr lang="ru-RU" sz="40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вулканы схем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85860"/>
            <a:ext cx="9144000" cy="5572140"/>
          </a:xfr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F0"/>
                </a:solidFill>
                <a:latin typeface="Comic Sans MS" pitchFamily="66" charset="0"/>
              </a:rPr>
              <a:t>Знаете ли вы?</a:t>
            </a:r>
            <a:endParaRPr lang="ru-RU" sz="72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mic Sans MS" pitchFamily="66" charset="0"/>
              </a:rPr>
              <a:t>Вулканы названы по имени римского бога огня Вулкана.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mic Sans MS" pitchFamily="66" charset="0"/>
              </a:rPr>
              <a:t>На Земле насчитывается около 1300 действующих вулканов.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mic Sans MS" pitchFamily="66" charset="0"/>
              </a:rPr>
              <a:t>Большинство вулканов планеты скрыты на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дне океанов, но около 500 находится на поверхности.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mic Sans MS" pitchFamily="66" charset="0"/>
              </a:rPr>
              <a:t>Континентом свободным от вулканов является Австралия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F0"/>
                </a:solidFill>
                <a:latin typeface="Comic Sans MS" pitchFamily="66" charset="0"/>
              </a:rPr>
              <a:t>Знаете ли вы?</a:t>
            </a:r>
            <a:endParaRPr lang="ru-RU" sz="66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Самый крупный кратер на Земле принадлежит вулкану </a:t>
            </a:r>
            <a:r>
              <a:rPr lang="ru-RU" sz="2800" dirty="0" err="1" smtClean="0">
                <a:latin typeface="Comic Sans MS" pitchFamily="66" charset="0"/>
              </a:rPr>
              <a:t>Тоба</a:t>
            </a:r>
            <a:r>
              <a:rPr lang="ru-RU" sz="2800" dirty="0" smtClean="0">
                <a:latin typeface="Comic Sans MS" pitchFamily="66" charset="0"/>
              </a:rPr>
              <a:t> на острове Суматра, Индонезия. Его площадь 1775 км2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В Африке находится вулкан, который будто покрыт снегом. Однако на его вершине – сода, которая входит в состав лавы.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В пустыне можно встретить </a:t>
            </a:r>
            <a:r>
              <a:rPr lang="ru-RU" sz="2800" dirty="0" err="1" smtClean="0">
                <a:latin typeface="Comic Sans MS" pitchFamily="66" charset="0"/>
              </a:rPr>
              <a:t>гидровулканы</a:t>
            </a:r>
            <a:r>
              <a:rPr lang="ru-RU" sz="2800" dirty="0" smtClean="0">
                <a:latin typeface="Comic Sans MS" pitchFamily="66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mic Sans MS" pitchFamily="66" charset="0"/>
              </a:rPr>
              <a:t>В Ирландии можно посмотреть вулканы, выбрасывающие песок.</a:t>
            </a:r>
          </a:p>
          <a:p>
            <a:pPr>
              <a:buFont typeface="Wingdings" pitchFamily="2" charset="2"/>
              <a:buChar char="Ø"/>
            </a:pP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B0F0"/>
                </a:solidFill>
                <a:latin typeface="Comic Sans MS" pitchFamily="66" charset="0"/>
              </a:rPr>
              <a:t>ЧТО ТАКОЕ ВУЛКАНЫ?</a:t>
            </a:r>
            <a:endParaRPr lang="ru-RU" sz="4800" b="1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Вулкан – геологические образования на поверхности Земной коры или коры другой планеты, где магма выходит на поверхность, образуя лаву, вулканические газы, камни (вулканические бомбы) и </a:t>
            </a:r>
            <a:r>
              <a:rPr lang="ru-RU" dirty="0" err="1" smtClean="0">
                <a:latin typeface="Comic Sans MS" pitchFamily="66" charset="0"/>
              </a:rPr>
              <a:t>прикластические</a:t>
            </a:r>
            <a:r>
              <a:rPr lang="ru-RU" dirty="0" smtClean="0">
                <a:latin typeface="Comic Sans MS" pitchFamily="66" charset="0"/>
              </a:rPr>
              <a:t> потоки 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Etn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Hawai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62784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celand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62784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4303455"/>
            <a:ext cx="71313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              Презентация </a:t>
            </a:r>
          </a:p>
          <a:p>
            <a:r>
              <a:rPr lang="ru-RU" sz="3200" dirty="0" smtClean="0"/>
              <a:t>                выполнена ученицей 6В класса</a:t>
            </a:r>
          </a:p>
          <a:p>
            <a:r>
              <a:rPr lang="ru-RU" sz="3200" dirty="0" smtClean="0"/>
              <a:t>                             ГОУ ЦО №422</a:t>
            </a:r>
          </a:p>
          <a:p>
            <a:r>
              <a:rPr lang="ru-RU" sz="3200" dirty="0" smtClean="0"/>
              <a:t>                         </a:t>
            </a:r>
            <a:r>
              <a:rPr lang="ru-RU" sz="3200" dirty="0" err="1" smtClean="0"/>
              <a:t>Чучавиной</a:t>
            </a:r>
            <a:r>
              <a:rPr lang="ru-RU" sz="3200" dirty="0" smtClean="0"/>
              <a:t> Ириной </a:t>
            </a:r>
          </a:p>
          <a:p>
            <a:r>
              <a:rPr lang="ru-RU" sz="3200" dirty="0" smtClean="0"/>
              <a:t>                                 г. Москва</a:t>
            </a:r>
            <a:endParaRPr lang="ru-RU" sz="3200" dirty="0"/>
          </a:p>
        </p:txBody>
      </p:sp>
      <p:pic>
        <p:nvPicPr>
          <p:cNvPr id="3" name="Рисунок 2" descr="P1010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28604"/>
            <a:ext cx="3000396" cy="40643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Рисунок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571480"/>
            <a:ext cx="3297649" cy="37861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Схема строения вулкана 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357298"/>
            <a:ext cx="3781465" cy="4525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43372" y="928670"/>
            <a:ext cx="4543428" cy="571504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Жерло</a:t>
            </a:r>
            <a:r>
              <a:rPr lang="ru-RU" sz="2000" dirty="0" smtClean="0">
                <a:latin typeface="Comic Sans MS" pitchFamily="66" charset="0"/>
              </a:rPr>
              <a:t>-канал по </a:t>
            </a:r>
            <a:r>
              <a:rPr lang="ru-RU" sz="2000" dirty="0" err="1" smtClean="0">
                <a:latin typeface="Comic Sans MS" pitchFamily="66" charset="0"/>
              </a:rPr>
              <a:t>кото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рому движется лава.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Кратер</a:t>
            </a:r>
            <a:r>
              <a:rPr lang="ru-RU" sz="2000" dirty="0" smtClean="0">
                <a:latin typeface="Comic Sans MS" pitchFamily="66" charset="0"/>
              </a:rPr>
              <a:t>- чашевидное от-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верстие</a:t>
            </a:r>
            <a:r>
              <a:rPr lang="ru-RU" sz="2000" dirty="0" smtClean="0">
                <a:latin typeface="Comic Sans MS" pitchFamily="66" charset="0"/>
              </a:rPr>
              <a:t> на вершине </a:t>
            </a:r>
            <a:r>
              <a:rPr lang="ru-RU" sz="2000" dirty="0" err="1" smtClean="0">
                <a:latin typeface="Comic Sans MS" pitchFamily="66" charset="0"/>
              </a:rPr>
              <a:t>вул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кана</a:t>
            </a:r>
            <a:r>
              <a:rPr lang="ru-RU" sz="2000" dirty="0" smtClean="0">
                <a:latin typeface="Comic Sans MS" pitchFamily="66" charset="0"/>
              </a:rPr>
              <a:t> через которое на по-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верхность</a:t>
            </a:r>
            <a:r>
              <a:rPr lang="ru-RU" sz="2000" dirty="0" smtClean="0">
                <a:latin typeface="Comic Sans MS" pitchFamily="66" charset="0"/>
              </a:rPr>
              <a:t> земли выходит 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лава, пепел, пар, </a:t>
            </a:r>
            <a:r>
              <a:rPr lang="ru-RU" sz="2000" dirty="0" err="1" smtClean="0">
                <a:latin typeface="Comic Sans MS" pitchFamily="66" charset="0"/>
              </a:rPr>
              <a:t>вулка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нические</a:t>
            </a:r>
            <a:r>
              <a:rPr lang="ru-RU" sz="2000" dirty="0" smtClean="0">
                <a:latin typeface="Comic Sans MS" pitchFamily="66" charset="0"/>
              </a:rPr>
              <a:t> бомбы…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Очаг магмы</a:t>
            </a:r>
            <a:r>
              <a:rPr lang="ru-RU" sz="2000" b="1" dirty="0" smtClean="0">
                <a:latin typeface="Comic Sans MS" pitchFamily="66" charset="0"/>
              </a:rPr>
              <a:t>- </a:t>
            </a:r>
            <a:r>
              <a:rPr lang="ru-RU" sz="2000" dirty="0" err="1" smtClean="0">
                <a:latin typeface="Comic Sans MS" pitchFamily="66" charset="0"/>
              </a:rPr>
              <a:t>расплавле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ное</a:t>
            </a:r>
            <a:r>
              <a:rPr lang="ru-RU" sz="2000" dirty="0" smtClean="0">
                <a:latin typeface="Comic Sans MS" pitchFamily="66" charset="0"/>
              </a:rPr>
              <a:t> вещество мантии возни-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кающее</a:t>
            </a:r>
            <a:r>
              <a:rPr lang="ru-RU" sz="2000" dirty="0" smtClean="0">
                <a:latin typeface="Comic Sans MS" pitchFamily="66" charset="0"/>
              </a:rPr>
              <a:t> в отдельных </a:t>
            </a:r>
            <a:r>
              <a:rPr lang="ru-RU" sz="2000" dirty="0" err="1" smtClean="0">
                <a:latin typeface="Comic Sans MS" pitchFamily="66" charset="0"/>
              </a:rPr>
              <a:t>оча</a:t>
            </a:r>
            <a:r>
              <a:rPr lang="ru-RU" sz="2000" dirty="0" smtClean="0">
                <a:latin typeface="Comic Sans MS" pitchFamily="66" charset="0"/>
              </a:rPr>
              <a:t>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err="1" smtClean="0">
                <a:latin typeface="Comic Sans MS" pitchFamily="66" charset="0"/>
              </a:rPr>
              <a:t>гах</a:t>
            </a:r>
            <a:r>
              <a:rPr lang="ru-RU" sz="2000" dirty="0" smtClean="0">
                <a:latin typeface="Comic Sans MS" pitchFamily="66" charset="0"/>
              </a:rPr>
              <a:t>  на разных глубинах 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мантии.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Лава</a:t>
            </a:r>
            <a:r>
              <a:rPr lang="ru-RU" sz="2000" b="1" dirty="0" smtClean="0">
                <a:latin typeface="Comic Sans MS" pitchFamily="66" charset="0"/>
              </a:rPr>
              <a:t>- </a:t>
            </a:r>
            <a:r>
              <a:rPr lang="ru-RU" sz="2000" i="1" dirty="0" smtClean="0">
                <a:latin typeface="Comic Sans MS" pitchFamily="66" charset="0"/>
              </a:rPr>
              <a:t>изливавшаяся</a:t>
            </a:r>
            <a:r>
              <a:rPr lang="ru-RU" sz="2000" dirty="0" smtClean="0">
                <a:latin typeface="Comic Sans MS" pitchFamily="66" charset="0"/>
              </a:rPr>
              <a:t> на поверхность магма. Темпера-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тура 750-1250 градусов. Скорость 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r>
              <a:rPr lang="ru-RU" sz="2000" dirty="0" smtClean="0">
                <a:latin typeface="Comic Sans MS" pitchFamily="66" charset="0"/>
              </a:rPr>
              <a:t>течения300-500 м в час.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9267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14480" y="3312665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Comic Sans MS" pitchFamily="66" charset="0"/>
              </a:rPr>
              <a:t>Жерло</a:t>
            </a:r>
            <a:endParaRPr lang="ru-RU" sz="3200" i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571744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Кратер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286388"/>
            <a:ext cx="2501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очаг магмы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0364" y="1928802"/>
            <a:ext cx="111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Лава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Comic Sans MS" pitchFamily="66" charset="0"/>
              </a:rPr>
              <a:t>Почему оживает вулкан?</a:t>
            </a:r>
            <a:endParaRPr lang="ru-RU" sz="5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197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Причиной может быть землетрясение, в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результате которого перемещаются земные пласты, или падает давление в очаге магмы. А при внезапном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уменьшении давления  магма расплав-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ляется</a:t>
            </a:r>
            <a:r>
              <a:rPr lang="ru-RU" dirty="0" smtClean="0">
                <a:latin typeface="Comic Sans MS" pitchFamily="66" charset="0"/>
              </a:rPr>
              <a:t> и газы расширяются и рвутся на- 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ружу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00B0F0"/>
                </a:solidFill>
                <a:latin typeface="Comic Sans MS" pitchFamily="66" charset="0"/>
              </a:rPr>
              <a:t>Виды вулканов по </a:t>
            </a:r>
            <a:br>
              <a:rPr lang="ru-RU" sz="66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6600" dirty="0" smtClean="0">
                <a:solidFill>
                  <a:srgbClr val="00B0F0"/>
                </a:solidFill>
                <a:latin typeface="Comic Sans MS" pitchFamily="66" charset="0"/>
              </a:rPr>
              <a:t>форме.</a:t>
            </a:r>
            <a:endParaRPr lang="ru-RU" sz="66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Конусообразные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(насыпной, </a:t>
            </a:r>
            <a:r>
              <a:rPr lang="ru-RU" dirty="0" smtClean="0">
                <a:latin typeface="Comic Sans MS" pitchFamily="66" charset="0"/>
              </a:rPr>
              <a:t>смешан-</a:t>
            </a:r>
          </a:p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ный</a:t>
            </a:r>
            <a:r>
              <a:rPr lang="ru-RU" dirty="0" smtClean="0">
                <a:latin typeface="Comic Sans MS" pitchFamily="66" charset="0"/>
              </a:rPr>
              <a:t>, слоистый)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Щитообразные</a:t>
            </a:r>
            <a:r>
              <a:rPr lang="ru-RU" dirty="0" smtClean="0">
                <a:latin typeface="Comic Sans MS" pitchFamily="66" charset="0"/>
              </a:rPr>
              <a:t>(исландский , гавайский типы)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Куполообразные</a:t>
            </a:r>
            <a:r>
              <a:rPr lang="ru-RU" dirty="0" smtClean="0">
                <a:latin typeface="Comic Sans MS" pitchFamily="66" charset="0"/>
              </a:rPr>
              <a:t>(колокол, скалистый, веерообразный, обелиск)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Стратовулканы</a:t>
            </a:r>
            <a:r>
              <a:rPr lang="ru-RU" dirty="0" smtClean="0">
                <a:latin typeface="Comic Sans MS" pitchFamily="66" charset="0"/>
              </a:rPr>
              <a:t>(слоистые)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Конусообразные вулканы.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>
              <a:latin typeface="Comic Sans MS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102225" y="1500174"/>
            <a:ext cx="4041775" cy="639762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0070C0"/>
                </a:solidFill>
                <a:latin typeface="Comic Sans MS" pitchFamily="66" charset="0"/>
              </a:rPr>
              <a:t>Ключевская</a:t>
            </a: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3200" u="sng" dirty="0" smtClean="0">
                <a:solidFill>
                  <a:srgbClr val="0070C0"/>
                </a:solidFill>
                <a:latin typeface="Comic Sans MS" pitchFamily="66" charset="0"/>
              </a:rPr>
              <a:t>Сопка</a:t>
            </a:r>
            <a:endParaRPr lang="ru-RU" sz="3200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Выбрасывают из своего жерла только такие неплотные вещества , как  камни и пепел: самые крупные обломки скапливаются слоями вокруг кратера. Из-за этого вулкан с каждым извержением становится всё выше.</a:t>
            </a: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исунок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4857752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Щитообразные вулканы.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643570" y="1571611"/>
            <a:ext cx="3043230" cy="603263"/>
          </a:xfrm>
        </p:spPr>
        <p:txBody>
          <a:bodyPr>
            <a:normAutofit fontScale="85000" lnSpcReduction="20000"/>
          </a:bodyPr>
          <a:lstStyle/>
          <a:p>
            <a:r>
              <a:rPr lang="ru-RU" sz="4800" u="sng" dirty="0" err="1" smtClean="0">
                <a:solidFill>
                  <a:srgbClr val="0070C0"/>
                </a:solidFill>
                <a:latin typeface="Comic Sans MS" pitchFamily="66" charset="0"/>
              </a:rPr>
              <a:t>Килауэа</a:t>
            </a:r>
            <a:endParaRPr lang="ru-RU" sz="4800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Образуются в результате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многократных  выбросов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жидкой лавы, она вытекает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как из центрального кратера,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так и из склонов вулкана и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равномерно растекается на </a:t>
            </a:r>
          </a:p>
          <a:p>
            <a:pPr marL="457200" indent="-457200">
              <a:buNone/>
            </a:pPr>
            <a:r>
              <a:rPr lang="ru-RU" dirty="0" smtClean="0">
                <a:latin typeface="Comic Sans MS" pitchFamily="66" charset="0"/>
              </a:rPr>
              <a:t>многие километры.</a:t>
            </a:r>
          </a:p>
        </p:txBody>
      </p:sp>
      <p:pic>
        <p:nvPicPr>
          <p:cNvPr id="4" name="Рисунок 3" descr="Рисунок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571612"/>
            <a:ext cx="4000528" cy="5005264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Куполообразные вулканы.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400" u="sng" dirty="0" smtClean="0">
                <a:solidFill>
                  <a:srgbClr val="0070C0"/>
                </a:solidFill>
                <a:latin typeface="Comic Sans MS" pitchFamily="66" charset="0"/>
              </a:rPr>
              <a:t>Пай Де Дум</a:t>
            </a:r>
            <a:endParaRPr lang="ru-RU" sz="4400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Образуются, когда </a:t>
            </a:r>
            <a:r>
              <a:rPr lang="ru-RU" dirty="0" err="1" smtClean="0">
                <a:latin typeface="Comic Sans MS" pitchFamily="66" charset="0"/>
              </a:rPr>
              <a:t>гра</a:t>
            </a:r>
            <a:r>
              <a:rPr lang="ru-RU" dirty="0" smtClean="0">
                <a:latin typeface="Comic Sans MS" pitchFamily="66" charset="0"/>
              </a:rPr>
              <a:t>-</a:t>
            </a:r>
          </a:p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нитная</a:t>
            </a:r>
            <a:r>
              <a:rPr lang="ru-RU" dirty="0" smtClean="0">
                <a:latin typeface="Comic Sans MS" pitchFamily="66" charset="0"/>
              </a:rPr>
              <a:t>, вязкая магма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закупоривает жерло вулкана, подобно пробке,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которую накопившиеся под куполом газы буквально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вышибают из жерла.</a:t>
            </a: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4479223" cy="5357826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Стратовулканы.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000" u="sng" dirty="0" smtClean="0">
                <a:solidFill>
                  <a:srgbClr val="0070C0"/>
                </a:solidFill>
                <a:latin typeface="Comic Sans MS" pitchFamily="66" charset="0"/>
              </a:rPr>
              <a:t>Этна</a:t>
            </a:r>
            <a:endParaRPr lang="ru-RU" sz="4000" u="sng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>
                <a:latin typeface="Comic Sans MS" pitchFamily="66" charset="0"/>
              </a:rPr>
              <a:t>Переодически</a:t>
            </a:r>
            <a:r>
              <a:rPr lang="ru-RU" dirty="0" smtClean="0">
                <a:latin typeface="Comic Sans MS" pitchFamily="66" charset="0"/>
              </a:rPr>
              <a:t> извергают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лаву и пирокластическое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вещество- смесь горячего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газа, пепла и раскалённых камней.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По этому отложения на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их конусе чередуются.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" name="Содержимое 11" descr="фото август -ноябрь 2009 00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34220">
            <a:off x="285720" y="1785926"/>
            <a:ext cx="4040188" cy="3750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</TotalTime>
  <Words>575</Words>
  <Application>Microsoft Office PowerPoint</Application>
  <PresentationFormat>Экран (4:3)</PresentationFormat>
  <Paragraphs>118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Вулканы</vt:lpstr>
      <vt:lpstr>ЧТО ТАКОЕ ВУЛКАНЫ?</vt:lpstr>
      <vt:lpstr>Схема строения вулкана .</vt:lpstr>
      <vt:lpstr>Почему оживает вулкан?</vt:lpstr>
      <vt:lpstr>Виды вулканов по  форме.</vt:lpstr>
      <vt:lpstr>Конусообразные вулканы.</vt:lpstr>
      <vt:lpstr>Щитообразные вулканы.</vt:lpstr>
      <vt:lpstr>Куполообразные вулканы.</vt:lpstr>
      <vt:lpstr>Стратовулканы.</vt:lpstr>
      <vt:lpstr>Вулканы бывают: (по активности)</vt:lpstr>
      <vt:lpstr>Действующие вулканы.</vt:lpstr>
      <vt:lpstr>Потухшие вулканы .</vt:lpstr>
      <vt:lpstr>Уснувшие вулканы</vt:lpstr>
      <vt:lpstr>По местонахождению  вулканы бывают:</vt:lpstr>
      <vt:lpstr>Подводно-надводный вулкан Килауэа(Гавайи)</vt:lpstr>
      <vt:lpstr>Грязевые вулканы .</vt:lpstr>
      <vt:lpstr>Схема распространения вулканов.</vt:lpstr>
      <vt:lpstr>Знаете ли вы?</vt:lpstr>
      <vt:lpstr>Знаете ли вы?</vt:lpstr>
      <vt:lpstr>Слайд 20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Вулканы.</dc:title>
  <dc:creator>User</dc:creator>
  <cp:lastModifiedBy>Admin</cp:lastModifiedBy>
  <cp:revision>98</cp:revision>
  <dcterms:created xsi:type="dcterms:W3CDTF">2009-10-09T16:17:12Z</dcterms:created>
  <dcterms:modified xsi:type="dcterms:W3CDTF">2010-01-22T06:12:46Z</dcterms:modified>
</cp:coreProperties>
</file>